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861" r:id="rId2"/>
    <p:sldId id="1085" r:id="rId3"/>
    <p:sldId id="1086" r:id="rId4"/>
    <p:sldId id="1095" r:id="rId5"/>
    <p:sldId id="1089" r:id="rId6"/>
    <p:sldId id="1096" r:id="rId7"/>
    <p:sldId id="1087" r:id="rId8"/>
    <p:sldId id="1098" r:id="rId9"/>
    <p:sldId id="1099" r:id="rId10"/>
    <p:sldId id="1097"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68" autoAdjust="0"/>
    <p:restoredTop sz="82476" autoAdjust="0"/>
  </p:normalViewPr>
  <p:slideViewPr>
    <p:cSldViewPr>
      <p:cViewPr varScale="1">
        <p:scale>
          <a:sx n="182" d="100"/>
          <a:sy n="182" d="100"/>
        </p:scale>
        <p:origin x="168" y="73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7/22/21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10</a:t>
            </a:fld>
            <a:endParaRPr lang="en-US" dirty="0"/>
          </a:p>
        </p:txBody>
      </p:sp>
    </p:spTree>
    <p:extLst>
      <p:ext uri="{BB962C8B-B14F-4D97-AF65-F5344CB8AC3E}">
        <p14:creationId xmlns:p14="http://schemas.microsoft.com/office/powerpoint/2010/main" val="25823940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2641986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314817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287558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23061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29434711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3631255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26234986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857904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Peter 1:12 - 2:3</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Return of Jesus  ––  Something to be Reminded of</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4528" y="313476"/>
            <a:ext cx="9148528"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faith, saved from sin &amp; escaped corruption of the world that comes from sinful desire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Bound for glory with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Therefore, make every effort to supplement faith with virtue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(Live the life of righteousness we are saved to)</a:t>
            </a:r>
          </a:p>
        </p:txBody>
      </p:sp>
      <p:sp>
        <p:nvSpPr>
          <p:cNvPr id="19" name="TextBox 18">
            <a:extLst>
              <a:ext uri="{FF2B5EF4-FFF2-40B4-BE49-F238E27FC236}">
                <a16:creationId xmlns:a16="http://schemas.microsoft.com/office/drawing/2014/main" id="{414380F0-F9E8-D144-84CA-45168918791F}"/>
              </a:ext>
            </a:extLst>
          </p:cNvPr>
          <p:cNvSpPr txBox="1"/>
          <p:nvPr/>
        </p:nvSpPr>
        <p:spPr>
          <a:xfrm>
            <a:off x="-4528" y="1497057"/>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2</a:t>
            </a:r>
            <a:r>
              <a:rPr lang="en-AU" sz="2000" baseline="30000" dirty="0">
                <a:solidFill>
                  <a:srgbClr val="FFFF00"/>
                </a:solidFill>
                <a:latin typeface="Times New Roman" panose="02020603050405020304" pitchFamily="18" charset="0"/>
                <a:cs typeface="Times New Roman" panose="02020603050405020304" pitchFamily="18" charset="0"/>
              </a:rPr>
              <a:t>nd</a:t>
            </a:r>
            <a:r>
              <a:rPr lang="en-AU" sz="2000" dirty="0">
                <a:solidFill>
                  <a:srgbClr val="FFFF00"/>
                </a:solidFill>
                <a:latin typeface="Times New Roman" panose="02020603050405020304" pitchFamily="18" charset="0"/>
                <a:cs typeface="Times New Roman" panose="02020603050405020304" pitchFamily="18" charset="0"/>
              </a:rPr>
              <a:t> reason for living righteously – Because Jesus is returning (we know not when)</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9ECF83B1-3082-FF4D-B83B-3ECC1876850A}"/>
              </a:ext>
            </a:extLst>
          </p:cNvPr>
          <p:cNvSpPr txBox="1"/>
          <p:nvPr/>
        </p:nvSpPr>
        <p:spPr>
          <a:xfrm>
            <a:off x="2644" y="1807099"/>
            <a:ext cx="913652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new, but an essential reminder: 1. “faith and works go together”;   2. Jesus is returning</a:t>
            </a:r>
            <a:endParaRPr lang="en-AU" sz="17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5832E8C-89FC-F646-811A-B30AE49FC347}"/>
              </a:ext>
            </a:extLst>
          </p:cNvPr>
          <p:cNvSpPr txBox="1"/>
          <p:nvPr/>
        </p:nvSpPr>
        <p:spPr>
          <a:xfrm>
            <a:off x="-4528" y="2125271"/>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transfiguration  ––  a glimpse of the glory &amp; Power of Jesus at 2</a:t>
            </a:r>
            <a:r>
              <a:rPr lang="en-AU" sz="2000" baseline="30000" dirty="0">
                <a:solidFill>
                  <a:srgbClr val="FFFF00"/>
                </a:solidFill>
                <a:latin typeface="Times New Roman" panose="02020603050405020304" pitchFamily="18" charset="0"/>
                <a:cs typeface="Times New Roman" panose="02020603050405020304" pitchFamily="18" charset="0"/>
              </a:rPr>
              <a:t>nd</a:t>
            </a:r>
            <a:r>
              <a:rPr lang="en-AU" sz="2000" dirty="0">
                <a:solidFill>
                  <a:srgbClr val="FFFF00"/>
                </a:solidFill>
                <a:latin typeface="Times New Roman" panose="02020603050405020304" pitchFamily="18" charset="0"/>
                <a:cs typeface="Times New Roman" panose="02020603050405020304" pitchFamily="18" charset="0"/>
              </a:rPr>
              <a:t> coming</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EE93D49-5C36-794C-9E37-43D37FF54BD8}"/>
              </a:ext>
            </a:extLst>
          </p:cNvPr>
          <p:cNvSpPr txBox="1"/>
          <p:nvPr/>
        </p:nvSpPr>
        <p:spPr>
          <a:xfrm>
            <a:off x="1259632" y="2409292"/>
            <a:ext cx="6067563" cy="615553"/>
          </a:xfrm>
          <a:prstGeom prst="rect">
            <a:avLst/>
          </a:prstGeom>
          <a:noFill/>
          <a:ln>
            <a:noFill/>
          </a:ln>
        </p:spPr>
        <p:txBody>
          <a:bodyPr wrap="square" rtlCol="0">
            <a:spAutoFit/>
          </a:bodyPr>
          <a:lstStyle/>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1</a:t>
            </a:r>
            <a:r>
              <a:rPr lang="en-AU" sz="1700" baseline="30000" dirty="0">
                <a:solidFill>
                  <a:schemeClr val="bg1"/>
                </a:solidFill>
                <a:latin typeface="Times New Roman" panose="02020603050405020304" pitchFamily="18" charset="0"/>
                <a:cs typeface="Times New Roman" panose="02020603050405020304" pitchFamily="18" charset="0"/>
              </a:rPr>
              <a:t>st</a:t>
            </a:r>
            <a:r>
              <a:rPr lang="en-AU" sz="1700" dirty="0">
                <a:solidFill>
                  <a:schemeClr val="bg1"/>
                </a:solidFill>
                <a:latin typeface="Times New Roman" panose="02020603050405020304" pitchFamily="18" charset="0"/>
                <a:cs typeface="Times New Roman" panose="02020603050405020304" pitchFamily="18" charset="0"/>
              </a:rPr>
              <a:t> coming – Jesus the suffering servant to save us from our sins</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2</a:t>
            </a:r>
            <a:r>
              <a:rPr lang="en-AU" sz="1700" baseline="30000" dirty="0">
                <a:solidFill>
                  <a:schemeClr val="bg1"/>
                </a:solidFill>
                <a:latin typeface="Times New Roman" panose="02020603050405020304" pitchFamily="18" charset="0"/>
                <a:cs typeface="Times New Roman" panose="02020603050405020304" pitchFamily="18" charset="0"/>
              </a:rPr>
              <a:t>nd</a:t>
            </a:r>
            <a:r>
              <a:rPr lang="en-AU" sz="1700" dirty="0">
                <a:solidFill>
                  <a:schemeClr val="bg1"/>
                </a:solidFill>
                <a:latin typeface="Times New Roman" panose="02020603050405020304" pitchFamily="18" charset="0"/>
                <a:cs typeface="Times New Roman" panose="02020603050405020304" pitchFamily="18" charset="0"/>
              </a:rPr>
              <a:t> coming – Jesus will come as righteous judge</a:t>
            </a:r>
          </a:p>
        </p:txBody>
      </p:sp>
      <p:sp>
        <p:nvSpPr>
          <p:cNvPr id="10" name="TextBox 9">
            <a:extLst>
              <a:ext uri="{FF2B5EF4-FFF2-40B4-BE49-F238E27FC236}">
                <a16:creationId xmlns:a16="http://schemas.microsoft.com/office/drawing/2014/main" id="{092AAAC2-618B-CF4B-A266-69B2E00DC7B1}"/>
              </a:ext>
            </a:extLst>
          </p:cNvPr>
          <p:cNvSpPr txBox="1"/>
          <p:nvPr/>
        </p:nvSpPr>
        <p:spPr>
          <a:xfrm>
            <a:off x="2452" y="2958858"/>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Messianic Prophecies (Old Testament &amp; Words of Jesus) – a lamp shining in the dark</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64E6E6B5-5ECA-7741-8B5F-CD30D7C4FD47}"/>
              </a:ext>
            </a:extLst>
          </p:cNvPr>
          <p:cNvSpPr txBox="1"/>
          <p:nvPr/>
        </p:nvSpPr>
        <p:spPr>
          <a:xfrm>
            <a:off x="755575" y="3270800"/>
            <a:ext cx="8376423" cy="1138773"/>
          </a:xfrm>
          <a:prstGeom prst="rect">
            <a:avLst/>
          </a:prstGeom>
          <a:noFill/>
          <a:ln>
            <a:noFill/>
          </a:ln>
        </p:spPr>
        <p:txBody>
          <a:bodyPr wrap="square" rtlCol="0">
            <a:spAutoFit/>
          </a:bodyPr>
          <a:lstStyle/>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Reminding us of the return of Jesus.  God has everything in control</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2</a:t>
            </a:r>
            <a:r>
              <a:rPr lang="en-AU" sz="1700" baseline="30000" dirty="0">
                <a:solidFill>
                  <a:schemeClr val="bg1"/>
                </a:solidFill>
                <a:latin typeface="Times New Roman" panose="02020603050405020304" pitchFamily="18" charset="0"/>
                <a:cs typeface="Times New Roman" panose="02020603050405020304" pitchFamily="18" charset="0"/>
              </a:rPr>
              <a:t>nd</a:t>
            </a:r>
            <a:r>
              <a:rPr lang="en-AU" sz="1700" dirty="0">
                <a:solidFill>
                  <a:schemeClr val="bg1"/>
                </a:solidFill>
                <a:latin typeface="Times New Roman" panose="02020603050405020304" pitchFamily="18" charset="0"/>
                <a:cs typeface="Times New Roman" panose="02020603050405020304" pitchFamily="18" charset="0"/>
              </a:rPr>
              <a:t> coming involves us.  Our resurrection &amp; glorification</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True prophecy (scriptural) not made up by man – from God &amp; not open to our interpretation</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We can trust the Scriptures – Word of God, tested and confirmed</a:t>
            </a:r>
          </a:p>
        </p:txBody>
      </p:sp>
      <p:sp>
        <p:nvSpPr>
          <p:cNvPr id="12" name="TextBox 11">
            <a:extLst>
              <a:ext uri="{FF2B5EF4-FFF2-40B4-BE49-F238E27FC236}">
                <a16:creationId xmlns:a16="http://schemas.microsoft.com/office/drawing/2014/main" id="{A86ABAC7-DBB7-1648-84B2-62A6BFFDC383}"/>
              </a:ext>
            </a:extLst>
          </p:cNvPr>
          <p:cNvSpPr txBox="1"/>
          <p:nvPr/>
        </p:nvSpPr>
        <p:spPr>
          <a:xfrm>
            <a:off x="195359" y="4975673"/>
            <a:ext cx="8750423" cy="707886"/>
          </a:xfrm>
          <a:prstGeom prst="rect">
            <a:avLst/>
          </a:prstGeom>
          <a:noFill/>
          <a:ln>
            <a:noFill/>
          </a:ln>
        </p:spPr>
        <p:txBody>
          <a:bodyPr wrap="square" rtlCol="0">
            <a:spAutoFit/>
          </a:bodyPr>
          <a:lstStyle/>
          <a:p>
            <a:pPr marL="495300" indent="-495300">
              <a:buAutoNum type="arabicPeriod"/>
            </a:pPr>
            <a:r>
              <a:rPr lang="en-AU" sz="2000" dirty="0">
                <a:solidFill>
                  <a:srgbClr val="FFFF00"/>
                </a:solidFill>
                <a:latin typeface="Times New Roman" panose="02020603050405020304" pitchFamily="18" charset="0"/>
                <a:cs typeface="Times New Roman" panose="02020603050405020304" pitchFamily="18" charset="0"/>
              </a:rPr>
              <a:t>There is a definite truth:  Jesus is coming.  Be ready for Him.</a:t>
            </a:r>
          </a:p>
          <a:p>
            <a:pPr marL="495300" indent="-495300">
              <a:buAutoNum type="arabicPeriod"/>
            </a:pPr>
            <a:r>
              <a:rPr lang="en-AU" sz="2000" dirty="0">
                <a:solidFill>
                  <a:srgbClr val="FFFF00"/>
                </a:solidFill>
                <a:latin typeface="Times New Roman" panose="02020603050405020304" pitchFamily="18" charset="0"/>
                <a:cs typeface="Times New Roman" panose="02020603050405020304" pitchFamily="18" charset="0"/>
              </a:rPr>
              <a:t>If I’m not following &amp; living by the way of truth, I give Jesus a bad rep</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725BFAEE-13A3-1447-A206-9B46BE1353D4}"/>
              </a:ext>
            </a:extLst>
          </p:cNvPr>
          <p:cNvSpPr txBox="1"/>
          <p:nvPr/>
        </p:nvSpPr>
        <p:spPr>
          <a:xfrm>
            <a:off x="2051720" y="4401417"/>
            <a:ext cx="3532041" cy="615553"/>
          </a:xfrm>
          <a:prstGeom prst="rect">
            <a:avLst/>
          </a:prstGeom>
          <a:noFill/>
          <a:ln w="15875">
            <a:solidFill>
              <a:schemeClr val="bg1"/>
            </a:solidFill>
          </a:ln>
        </p:spPr>
        <p:txBody>
          <a:bodyPr wrap="square" rtlCol="0">
            <a:spAutoFit/>
          </a:bodyPr>
          <a:lstStyle/>
          <a:p>
            <a:r>
              <a:rPr lang="en-AU" sz="1700" dirty="0">
                <a:solidFill>
                  <a:schemeClr val="bg1"/>
                </a:solidFill>
                <a:latin typeface="Times New Roman" panose="02020603050405020304" pitchFamily="18" charset="0"/>
                <a:cs typeface="Times New Roman" panose="02020603050405020304" pitchFamily="18" charset="0"/>
              </a:rPr>
              <a:t>A warning – beware of false prophets – they blaspheme the way of truth.</a:t>
            </a:r>
          </a:p>
        </p:txBody>
      </p:sp>
    </p:spTree>
    <p:extLst>
      <p:ext uri="{BB962C8B-B14F-4D97-AF65-F5344CB8AC3E}">
        <p14:creationId xmlns:p14="http://schemas.microsoft.com/office/powerpoint/2010/main" val="1160420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2606676"/>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12 </a:t>
            </a:r>
            <a:r>
              <a:rPr lang="en-AU" sz="2400" dirty="0">
                <a:solidFill>
                  <a:schemeClr val="bg1"/>
                </a:solidFill>
                <a:latin typeface="Times New Roman" panose="02020603050405020304" pitchFamily="18" charset="0"/>
                <a:ea typeface="Times New Roman" panose="02020603050405020304" pitchFamily="18" charset="0"/>
              </a:rPr>
              <a:t>Therefore I intend always to remind you of these qualities, though you know them and are established in the truth that you have.  </a:t>
            </a:r>
            <a:r>
              <a:rPr lang="en-AU" sz="2400" b="1" baseline="30000" dirty="0">
                <a:solidFill>
                  <a:schemeClr val="bg1"/>
                </a:solidFill>
                <a:latin typeface="Times New Roman" panose="02020603050405020304" pitchFamily="18" charset="0"/>
                <a:ea typeface="Times New Roman" panose="02020603050405020304" pitchFamily="18" charset="0"/>
              </a:rPr>
              <a:t>13 </a:t>
            </a:r>
            <a:r>
              <a:rPr lang="en-AU" sz="2400" dirty="0">
                <a:solidFill>
                  <a:schemeClr val="bg1"/>
                </a:solidFill>
                <a:latin typeface="Times New Roman" panose="02020603050405020304" pitchFamily="18" charset="0"/>
                <a:ea typeface="Times New Roman" panose="02020603050405020304" pitchFamily="18" charset="0"/>
              </a:rPr>
              <a:t>I think it right, as long as I am in this body, to stir you up by way of reminder, </a:t>
            </a:r>
            <a:r>
              <a:rPr lang="en-AU" sz="2400" b="1" baseline="30000" dirty="0">
                <a:solidFill>
                  <a:schemeClr val="bg1"/>
                </a:solidFill>
                <a:latin typeface="Times New Roman" panose="02020603050405020304" pitchFamily="18" charset="0"/>
                <a:ea typeface="Times New Roman" panose="02020603050405020304" pitchFamily="18" charset="0"/>
              </a:rPr>
              <a:t>14 </a:t>
            </a:r>
            <a:r>
              <a:rPr lang="en-AU" sz="2400" dirty="0">
                <a:solidFill>
                  <a:schemeClr val="bg1"/>
                </a:solidFill>
                <a:latin typeface="Times New Roman" panose="02020603050405020304" pitchFamily="18" charset="0"/>
                <a:ea typeface="Times New Roman" panose="02020603050405020304" pitchFamily="18" charset="0"/>
              </a:rPr>
              <a:t>since I know that the putting off of my body will be soon, as our Lord Jesus Christ made clear to me.  </a:t>
            </a:r>
            <a:r>
              <a:rPr lang="en-AU" sz="2400" b="1" baseline="30000" dirty="0">
                <a:solidFill>
                  <a:schemeClr val="bg1"/>
                </a:solidFill>
                <a:latin typeface="Times New Roman" panose="02020603050405020304" pitchFamily="18" charset="0"/>
                <a:ea typeface="Times New Roman" panose="02020603050405020304" pitchFamily="18" charset="0"/>
              </a:rPr>
              <a:t>15 </a:t>
            </a:r>
            <a:r>
              <a:rPr lang="en-AU" sz="2400" dirty="0">
                <a:solidFill>
                  <a:schemeClr val="bg1"/>
                </a:solidFill>
                <a:latin typeface="Times New Roman" panose="02020603050405020304" pitchFamily="18" charset="0"/>
                <a:ea typeface="Times New Roman" panose="02020603050405020304" pitchFamily="18" charset="0"/>
              </a:rPr>
              <a:t>And I will make every effort so that after my departure you may be able at any time to recall these things.</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21402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579797"/>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16 </a:t>
            </a:r>
            <a:r>
              <a:rPr lang="en-AU" sz="2400" dirty="0">
                <a:solidFill>
                  <a:schemeClr val="bg1"/>
                </a:solidFill>
                <a:latin typeface="Times New Roman" panose="02020603050405020304" pitchFamily="18" charset="0"/>
                <a:ea typeface="Times New Roman" panose="02020603050405020304" pitchFamily="18" charset="0"/>
              </a:rPr>
              <a:t>For we did not follow cleverly devised myths when we made known to you the power and coming of our Lord Jesus Christ, but we were eyewitnesses of his majesty.  </a:t>
            </a:r>
            <a:r>
              <a:rPr lang="en-AU" sz="2400" b="1" baseline="30000" dirty="0">
                <a:solidFill>
                  <a:schemeClr val="bg1"/>
                </a:solidFill>
                <a:latin typeface="Times New Roman" panose="02020603050405020304" pitchFamily="18" charset="0"/>
                <a:ea typeface="Times New Roman" panose="02020603050405020304" pitchFamily="18" charset="0"/>
              </a:rPr>
              <a:t>17 </a:t>
            </a:r>
            <a:r>
              <a:rPr lang="en-AU" sz="2400" dirty="0">
                <a:solidFill>
                  <a:schemeClr val="bg1"/>
                </a:solidFill>
                <a:latin typeface="Times New Roman" panose="02020603050405020304" pitchFamily="18" charset="0"/>
                <a:ea typeface="Times New Roman" panose="02020603050405020304" pitchFamily="18" charset="0"/>
              </a:rPr>
              <a:t>For when he received honour and glory from God the Father, and the voice was borne to him by the Majestic Glory, “This is my beloved Son, with whom I am well pleased,” </a:t>
            </a:r>
            <a:r>
              <a:rPr lang="en-AU" sz="2400" b="1" baseline="30000" dirty="0">
                <a:solidFill>
                  <a:schemeClr val="bg1"/>
                </a:solidFill>
                <a:latin typeface="Times New Roman" panose="02020603050405020304" pitchFamily="18" charset="0"/>
                <a:ea typeface="Times New Roman" panose="02020603050405020304" pitchFamily="18" charset="0"/>
              </a:rPr>
              <a:t>18 </a:t>
            </a:r>
            <a:r>
              <a:rPr lang="en-AU" sz="2400" dirty="0">
                <a:solidFill>
                  <a:schemeClr val="bg1"/>
                </a:solidFill>
                <a:latin typeface="Times New Roman" panose="02020603050405020304" pitchFamily="18" charset="0"/>
                <a:ea typeface="Times New Roman" panose="02020603050405020304" pitchFamily="18" charset="0"/>
              </a:rPr>
              <a:t>we ourselves heard this very voice borne from heaven, for we were with him on the holy mountain.  </a:t>
            </a:r>
            <a:r>
              <a:rPr lang="en-AU" sz="2400" b="1" baseline="30000" dirty="0">
                <a:solidFill>
                  <a:schemeClr val="bg1"/>
                </a:solidFill>
                <a:latin typeface="Times New Roman" panose="02020603050405020304" pitchFamily="18" charset="0"/>
                <a:ea typeface="Times New Roman" panose="02020603050405020304" pitchFamily="18" charset="0"/>
              </a:rPr>
              <a:t>19 </a:t>
            </a:r>
            <a:r>
              <a:rPr lang="en-AU" sz="2400" dirty="0">
                <a:solidFill>
                  <a:schemeClr val="bg1"/>
                </a:solidFill>
                <a:latin typeface="Times New Roman" panose="02020603050405020304" pitchFamily="18" charset="0"/>
                <a:ea typeface="Times New Roman" panose="02020603050405020304" pitchFamily="18" charset="0"/>
              </a:rPr>
              <a:t>And we have the prophetic word more fully confirmed, to which you will do well to pay attention as to a lamp shining in a dark place, until the day dawns and the morning star rises in your hearts, </a:t>
            </a:r>
            <a:r>
              <a:rPr lang="en-AU" sz="2400" b="1" baseline="30000" dirty="0">
                <a:solidFill>
                  <a:schemeClr val="bg1"/>
                </a:solidFill>
                <a:latin typeface="Times New Roman" panose="02020603050405020304" pitchFamily="18" charset="0"/>
                <a:ea typeface="Times New Roman" panose="02020603050405020304" pitchFamily="18" charset="0"/>
              </a:rPr>
              <a:t>20 </a:t>
            </a:r>
            <a:r>
              <a:rPr lang="en-AU" sz="2400" dirty="0">
                <a:solidFill>
                  <a:schemeClr val="bg1"/>
                </a:solidFill>
                <a:latin typeface="Times New Roman" panose="02020603050405020304" pitchFamily="18" charset="0"/>
                <a:ea typeface="Times New Roman" panose="02020603050405020304" pitchFamily="18" charset="0"/>
              </a:rPr>
              <a:t>knowing this first of all, that no prophecy of Scripture comes from someone’s own interpretation.  </a:t>
            </a:r>
            <a:r>
              <a:rPr lang="en-AU" sz="2400" b="1" baseline="30000" dirty="0">
                <a:solidFill>
                  <a:schemeClr val="bg1"/>
                </a:solidFill>
                <a:latin typeface="Times New Roman" panose="02020603050405020304" pitchFamily="18" charset="0"/>
                <a:ea typeface="Times New Roman" panose="02020603050405020304" pitchFamily="18" charset="0"/>
              </a:rPr>
              <a:t>21 </a:t>
            </a:r>
            <a:r>
              <a:rPr lang="en-AU" sz="2400" dirty="0">
                <a:solidFill>
                  <a:schemeClr val="bg1"/>
                </a:solidFill>
                <a:latin typeface="Times New Roman" panose="02020603050405020304" pitchFamily="18" charset="0"/>
                <a:ea typeface="Times New Roman" panose="02020603050405020304" pitchFamily="18" charset="0"/>
              </a:rPr>
              <a:t>For no prophecy was ever produced by the will of man, but men spoke from God as they were carried along by the Holy Spirit.</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042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031407"/>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But false prophets also arose among the people, just as there will be false teachers among you, who will secretly bring in destructive heresies, even denying the Master who bought them, bringing upon themselves swift destruction.  </a:t>
            </a:r>
            <a:r>
              <a:rPr lang="en-AU" sz="2400" b="1" baseline="30000"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And many will follow their sensuality, and because of them the way of truth will be blasphemed.  </a:t>
            </a:r>
            <a:r>
              <a:rPr lang="en-AU" sz="2400" b="1" baseline="30000"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And in their greed they will exploit you with false words.  Their condemnation from long ago is not idle, and their destruction is not asleep.</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80133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Return of Jesus  ––  Something to be Reminded of</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4528" y="313476"/>
            <a:ext cx="9148528"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faith, saved from sin &amp; escaped corruption of the world that comes from sinful desire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Bound for glory with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Therefore, make every effort to supplement faith with virtue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(Live the life of righteousness we are saved to)</a:t>
            </a:r>
          </a:p>
        </p:txBody>
      </p:sp>
      <p:sp>
        <p:nvSpPr>
          <p:cNvPr id="18" name="Rectangle 17">
            <a:extLst>
              <a:ext uri="{FF2B5EF4-FFF2-40B4-BE49-F238E27FC236}">
                <a16:creationId xmlns:a16="http://schemas.microsoft.com/office/drawing/2014/main" id="{3F84F2CF-0DDC-3143-B143-69F9199E59E0}"/>
              </a:ext>
            </a:extLst>
          </p:cNvPr>
          <p:cNvSpPr/>
          <p:nvPr/>
        </p:nvSpPr>
        <p:spPr>
          <a:xfrm>
            <a:off x="577282" y="1904574"/>
            <a:ext cx="7972905" cy="1754326"/>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dirty="0">
                <a:latin typeface="Comic Sans MS" panose="030F0902030302020204" pitchFamily="66" charset="0"/>
                <a:ea typeface="Times New Roman" panose="02020603050405020304" pitchFamily="18" charset="0"/>
                <a:cs typeface="Times New Roman" panose="02020603050405020304" pitchFamily="18" charset="0"/>
              </a:rPr>
              <a:t>Therefore I intend always to remind you of these qualities, though you know them and are established in the truth that you have.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dirty="0">
                <a:latin typeface="Comic Sans MS" panose="030F0902030302020204" pitchFamily="66" charset="0"/>
                <a:ea typeface="Times New Roman" panose="02020603050405020304" pitchFamily="18" charset="0"/>
                <a:cs typeface="Times New Roman" panose="02020603050405020304" pitchFamily="18" charset="0"/>
              </a:rPr>
              <a:t>I think it right, as long as I am in this body, </a:t>
            </a:r>
            <a:r>
              <a:rPr lang="en-AU" u="sng" dirty="0">
                <a:latin typeface="Comic Sans MS" panose="030F0902030302020204" pitchFamily="66" charset="0"/>
                <a:ea typeface="Times New Roman" panose="02020603050405020304" pitchFamily="18" charset="0"/>
                <a:cs typeface="Times New Roman" panose="02020603050405020304" pitchFamily="18" charset="0"/>
              </a:rPr>
              <a:t>to stir you up by way of reminder</a:t>
            </a:r>
            <a:r>
              <a:rPr lang="en-AU" dirty="0">
                <a:latin typeface="Comic Sans MS" panose="030F0902030302020204" pitchFamily="66" charset="0"/>
                <a:ea typeface="Times New Roman" panose="02020603050405020304" pitchFamily="18" charset="0"/>
                <a:cs typeface="Times New Roman" panose="02020603050405020304" pitchFamily="18" charset="0"/>
              </a:rPr>
              <a:t>,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14 </a:t>
            </a:r>
            <a:r>
              <a:rPr lang="en-AU" dirty="0">
                <a:latin typeface="Comic Sans MS" panose="030F0902030302020204" pitchFamily="66" charset="0"/>
                <a:ea typeface="Times New Roman" panose="02020603050405020304" pitchFamily="18" charset="0"/>
                <a:cs typeface="Times New Roman" panose="02020603050405020304" pitchFamily="18" charset="0"/>
              </a:rPr>
              <a:t>since I know that the putting off of my body will be soon, as our Lord Jesus Christ made clear to me.  </a:t>
            </a:r>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15 </a:t>
            </a:r>
            <a:r>
              <a:rPr lang="en-AU" dirty="0">
                <a:latin typeface="Comic Sans MS" panose="030F0902030302020204" pitchFamily="66" charset="0"/>
                <a:ea typeface="Times New Roman" panose="02020603050405020304" pitchFamily="18" charset="0"/>
                <a:cs typeface="Times New Roman" panose="02020603050405020304" pitchFamily="18" charset="0"/>
              </a:rPr>
              <a:t>And I will make every effort so that after my departure you may be able at any time to recall these things.</a:t>
            </a:r>
            <a:r>
              <a:rPr lang="en-AU" dirty="0"/>
              <a:t> </a:t>
            </a:r>
            <a:endParaRPr lang="en-AU" dirty="0">
              <a:latin typeface="Comic Sans MS" panose="030F0902030302020204" pitchFamily="66" charset="0"/>
              <a:ea typeface="Times New Roman" panose="02020603050405020304" pitchFamily="18" charset="0"/>
            </a:endParaRPr>
          </a:p>
        </p:txBody>
      </p:sp>
      <p:sp>
        <p:nvSpPr>
          <p:cNvPr id="19" name="TextBox 18">
            <a:extLst>
              <a:ext uri="{FF2B5EF4-FFF2-40B4-BE49-F238E27FC236}">
                <a16:creationId xmlns:a16="http://schemas.microsoft.com/office/drawing/2014/main" id="{414380F0-F9E8-D144-84CA-45168918791F}"/>
              </a:ext>
            </a:extLst>
          </p:cNvPr>
          <p:cNvSpPr txBox="1"/>
          <p:nvPr/>
        </p:nvSpPr>
        <p:spPr>
          <a:xfrm>
            <a:off x="-4528" y="1497057"/>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2</a:t>
            </a:r>
            <a:r>
              <a:rPr lang="en-AU" sz="2000" baseline="30000" dirty="0">
                <a:solidFill>
                  <a:srgbClr val="FFFF00"/>
                </a:solidFill>
                <a:latin typeface="Times New Roman" panose="02020603050405020304" pitchFamily="18" charset="0"/>
                <a:cs typeface="Times New Roman" panose="02020603050405020304" pitchFamily="18" charset="0"/>
              </a:rPr>
              <a:t>nd</a:t>
            </a:r>
            <a:r>
              <a:rPr lang="en-AU" sz="2000" dirty="0">
                <a:solidFill>
                  <a:srgbClr val="FFFF00"/>
                </a:solidFill>
                <a:latin typeface="Times New Roman" panose="02020603050405020304" pitchFamily="18" charset="0"/>
                <a:cs typeface="Times New Roman" panose="02020603050405020304" pitchFamily="18" charset="0"/>
              </a:rPr>
              <a:t> reason for living righteously – Because Jesus is returning (we know not when)</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9ECF83B1-3082-FF4D-B83B-3ECC1876850A}"/>
              </a:ext>
            </a:extLst>
          </p:cNvPr>
          <p:cNvSpPr txBox="1"/>
          <p:nvPr/>
        </p:nvSpPr>
        <p:spPr>
          <a:xfrm>
            <a:off x="-4530" y="3774868"/>
            <a:ext cx="913652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new, but an essential reminder: 1. “faith and works go together”;   2. Jesus is returning</a:t>
            </a:r>
            <a:endParaRPr lang="en-AU" sz="17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8522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uiExpand="1" build="p"/>
      <p:bldP spid="18" grpId="0" animBg="1"/>
      <p:bldP spid="19"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1EEFDEE1-BE8B-C64E-97BA-D4CC12F8D174}"/>
              </a:ext>
            </a:extLst>
          </p:cNvPr>
          <p:cNvSpPr/>
          <p:nvPr/>
        </p:nvSpPr>
        <p:spPr>
          <a:xfrm>
            <a:off x="360" y="0"/>
            <a:ext cx="9143639" cy="510909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rPr>
              <a:t>Matthew 17:1–13 (ESV)</a:t>
            </a:r>
            <a:endParaRPr lang="en-AU" dirty="0">
              <a:latin typeface="Times New Roman" panose="02020603050405020304" pitchFamily="18" charset="0"/>
              <a:ea typeface="Times New Roman" panose="02020603050405020304" pitchFamily="18" charset="0"/>
            </a:endParaRPr>
          </a:p>
          <a:p>
            <a:r>
              <a:rPr lang="en-AU" sz="2200" b="1" dirty="0">
                <a:latin typeface="Comic Sans MS" panose="030F0902030302020204" pitchFamily="66" charset="0"/>
                <a:ea typeface="Times New Roman" panose="02020603050405020304" pitchFamily="18" charset="0"/>
                <a:cs typeface="Times New Roman" panose="02020603050405020304" pitchFamily="18" charset="0"/>
              </a:rPr>
              <a:t>17 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And after six days Jesus took with him Peter and James, and John his brother, and led them up a high mountain by themselves.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And he was transfigured before them, and his face shone like the sun, and his clothes became white as light.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And behold, there appeared to them Moses and Elijah, talking with him.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And Peter said to Jesus, “Lord, it is good that we are here.  If you wish, I will make three tents here, one for you and one for Moses and one for Elijah.”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5 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He was still speaking when, behold, a bright cloud overshadowed them, and a voice from the cloud said, “This is my beloved Son, with whom I am well pleased;  listen to him.”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When the disciples heard this, they fell on their faces and were terrified.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But Jesus came and touched them, saying, </a:t>
            </a:r>
            <a:r>
              <a:rPr lang="en-AU" sz="22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“Rise, and have no fear.”</a:t>
            </a:r>
            <a:r>
              <a:rPr lang="en-AU" sz="2200" dirty="0">
                <a:latin typeface="Comic Sans MS" panose="030F0902030302020204" pitchFamily="66" charset="0"/>
                <a:ea typeface="Times New Roman" panose="02020603050405020304" pitchFamily="18" charset="0"/>
                <a:cs typeface="Times New Roman" panose="02020603050405020304" pitchFamily="18" charset="0"/>
              </a:rPr>
              <a:t>  </a:t>
            </a:r>
            <a:r>
              <a:rPr lang="en-AU" sz="2200" b="1" baseline="30000" dirty="0">
                <a:latin typeface="Comic Sans MS" panose="030F0902030302020204" pitchFamily="66" charset="0"/>
                <a:ea typeface="Times New Roman" panose="02020603050405020304" pitchFamily="18" charset="0"/>
                <a:cs typeface="Times New Roman" panose="02020603050405020304" pitchFamily="18" charset="0"/>
              </a:rPr>
              <a:t>8 </a:t>
            </a:r>
            <a:r>
              <a:rPr lang="en-AU" sz="2200" dirty="0">
                <a:latin typeface="Comic Sans MS" panose="030F0902030302020204" pitchFamily="66" charset="0"/>
                <a:ea typeface="Times New Roman" panose="02020603050405020304" pitchFamily="18" charset="0"/>
                <a:cs typeface="Times New Roman" panose="02020603050405020304" pitchFamily="18" charset="0"/>
              </a:rPr>
              <a:t>And when they lifted up their eyes, they saw no one but Jesus only.</a:t>
            </a:r>
            <a:r>
              <a:rPr lang="en-AU" sz="2200" dirty="0"/>
              <a:t> </a:t>
            </a:r>
            <a:endParaRPr lang="en-AU" sz="22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6145308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1EEFDEE1-BE8B-C64E-97BA-D4CC12F8D174}"/>
              </a:ext>
            </a:extLst>
          </p:cNvPr>
          <p:cNvSpPr/>
          <p:nvPr/>
        </p:nvSpPr>
        <p:spPr>
          <a:xfrm>
            <a:off x="360" y="0"/>
            <a:ext cx="9143639" cy="3785652"/>
          </a:xfrm>
          <a:prstGeom prst="rect">
            <a:avLst/>
          </a:prstGeom>
          <a:solidFill>
            <a:schemeClr val="bg1"/>
          </a:solidFill>
        </p:spPr>
        <p:txBody>
          <a:bodyPr wrap="square">
            <a:spAutoFit/>
          </a:bodyPr>
          <a:lstStyle/>
          <a:p>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9 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And as they were coming down the mountain, Jesus commanded them,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“Tell no one the vision, until the Son of Man is raised from the dead.”</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10 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And the disciples asked him, “Then why do the scribes say that first Elijah must come?”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11 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He answered,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“Elijah does come, and he will restore all things.</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12 </a:t>
            </a:r>
            <a:r>
              <a:rPr lang="en-AU" sz="2400" dirty="0">
                <a:solidFill>
                  <a:srgbClr val="FF0000"/>
                </a:solidFill>
                <a:latin typeface="Comic Sans MS" panose="030F0902030302020204" pitchFamily="66" charset="0"/>
                <a:ea typeface="Times New Roman" panose="02020603050405020304" pitchFamily="18" charset="0"/>
                <a:cs typeface="Times New Roman" panose="02020603050405020304" pitchFamily="18" charset="0"/>
              </a:rPr>
              <a:t>But I tell you that Elijah has already come, and they did not recognise him, but did to him whatever they pleased.  So also the Son of Man will certainly suffer at their hands.”</a:t>
            </a:r>
            <a:r>
              <a:rPr lang="en-AU" sz="2400" dirty="0">
                <a:latin typeface="Comic Sans MS" panose="030F0902030302020204" pitchFamily="66" charset="0"/>
                <a:ea typeface="Times New Roman" panose="02020603050405020304" pitchFamily="18" charset="0"/>
                <a:cs typeface="Times New Roman" panose="02020603050405020304" pitchFamily="18" charset="0"/>
              </a:rPr>
              <a:t>  </a:t>
            </a:r>
            <a:r>
              <a:rPr lang="en-AU" sz="24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2400" dirty="0">
                <a:latin typeface="Comic Sans MS" panose="030F0902030302020204" pitchFamily="66" charset="0"/>
                <a:ea typeface="Times New Roman" panose="02020603050405020304" pitchFamily="18" charset="0"/>
                <a:cs typeface="Times New Roman" panose="02020603050405020304" pitchFamily="18" charset="0"/>
              </a:rPr>
              <a:t>Then the disciples understood that he was speaking to them of John the Baptist.</a:t>
            </a:r>
            <a:r>
              <a:rPr lang="en-AU" sz="2400" dirty="0"/>
              <a:t> </a:t>
            </a:r>
            <a:endParaRPr lang="en-AU" sz="22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328318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Return of Jesus  ––  Something to be Reminded of</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4528" y="313476"/>
            <a:ext cx="9148528"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faith, saved from sin &amp; escaped corruption of the world that comes from sinful desire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Bound for glory with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Therefore, make every effort to supplement faith with virtue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(Live the life of righteousness we are saved to)</a:t>
            </a:r>
          </a:p>
        </p:txBody>
      </p:sp>
      <p:sp>
        <p:nvSpPr>
          <p:cNvPr id="18" name="Rectangle 17">
            <a:extLst>
              <a:ext uri="{FF2B5EF4-FFF2-40B4-BE49-F238E27FC236}">
                <a16:creationId xmlns:a16="http://schemas.microsoft.com/office/drawing/2014/main" id="{3F84F2CF-0DDC-3143-B143-69F9199E59E0}"/>
              </a:ext>
            </a:extLst>
          </p:cNvPr>
          <p:cNvSpPr/>
          <p:nvPr/>
        </p:nvSpPr>
        <p:spPr>
          <a:xfrm>
            <a:off x="1619672" y="2590570"/>
            <a:ext cx="6153532"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16 </a:t>
            </a:r>
            <a:r>
              <a:rPr lang="en-AU" dirty="0">
                <a:latin typeface="Comic Sans MS" panose="030F0902030302020204" pitchFamily="66" charset="0"/>
                <a:ea typeface="Times New Roman" panose="02020603050405020304" pitchFamily="18" charset="0"/>
                <a:cs typeface="Times New Roman" panose="02020603050405020304" pitchFamily="18" charset="0"/>
              </a:rPr>
              <a:t>For we did not follow cleverly devised myths when we made known to you the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power</a:t>
            </a:r>
            <a:r>
              <a:rPr lang="en-AU" dirty="0">
                <a:latin typeface="Comic Sans MS" panose="030F0902030302020204" pitchFamily="66" charset="0"/>
                <a:ea typeface="Times New Roman" panose="02020603050405020304" pitchFamily="18" charset="0"/>
                <a:cs typeface="Times New Roman" panose="02020603050405020304" pitchFamily="18" charset="0"/>
              </a:rPr>
              <a:t> and </a:t>
            </a:r>
            <a:r>
              <a:rPr lang="en-AU" b="1" u="sng" dirty="0">
                <a:latin typeface="Comic Sans MS" panose="030F0902030302020204" pitchFamily="66" charset="0"/>
                <a:ea typeface="Times New Roman" panose="02020603050405020304" pitchFamily="18" charset="0"/>
                <a:cs typeface="Times New Roman" panose="02020603050405020304" pitchFamily="18" charset="0"/>
              </a:rPr>
              <a:t>coming</a:t>
            </a:r>
            <a:r>
              <a:rPr lang="en-AU" dirty="0">
                <a:latin typeface="Comic Sans MS" panose="030F0902030302020204" pitchFamily="66" charset="0"/>
                <a:ea typeface="Times New Roman" panose="02020603050405020304" pitchFamily="18" charset="0"/>
                <a:cs typeface="Times New Roman" panose="02020603050405020304" pitchFamily="18" charset="0"/>
              </a:rPr>
              <a:t> of our Lord Jesus Christ, but we were eyewitnesses of his majesty.</a:t>
            </a:r>
            <a:r>
              <a:rPr lang="en-AU" dirty="0"/>
              <a:t> </a:t>
            </a:r>
            <a:endParaRPr lang="en-AU" dirty="0">
              <a:latin typeface="Comic Sans MS" panose="030F0902030302020204" pitchFamily="66" charset="0"/>
              <a:ea typeface="Times New Roman" panose="02020603050405020304" pitchFamily="18" charset="0"/>
            </a:endParaRPr>
          </a:p>
        </p:txBody>
      </p:sp>
      <p:sp>
        <p:nvSpPr>
          <p:cNvPr id="19" name="TextBox 18">
            <a:extLst>
              <a:ext uri="{FF2B5EF4-FFF2-40B4-BE49-F238E27FC236}">
                <a16:creationId xmlns:a16="http://schemas.microsoft.com/office/drawing/2014/main" id="{414380F0-F9E8-D144-84CA-45168918791F}"/>
              </a:ext>
            </a:extLst>
          </p:cNvPr>
          <p:cNvSpPr txBox="1"/>
          <p:nvPr/>
        </p:nvSpPr>
        <p:spPr>
          <a:xfrm>
            <a:off x="-4528" y="1497057"/>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2</a:t>
            </a:r>
            <a:r>
              <a:rPr lang="en-AU" sz="2000" baseline="30000" dirty="0">
                <a:solidFill>
                  <a:srgbClr val="FFFF00"/>
                </a:solidFill>
                <a:latin typeface="Times New Roman" panose="02020603050405020304" pitchFamily="18" charset="0"/>
                <a:cs typeface="Times New Roman" panose="02020603050405020304" pitchFamily="18" charset="0"/>
              </a:rPr>
              <a:t>nd</a:t>
            </a:r>
            <a:r>
              <a:rPr lang="en-AU" sz="2000" dirty="0">
                <a:solidFill>
                  <a:srgbClr val="FFFF00"/>
                </a:solidFill>
                <a:latin typeface="Times New Roman" panose="02020603050405020304" pitchFamily="18" charset="0"/>
                <a:cs typeface="Times New Roman" panose="02020603050405020304" pitchFamily="18" charset="0"/>
              </a:rPr>
              <a:t> reason for living righteously – Because Jesus is returning (we know not when)</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9ECF83B1-3082-FF4D-B83B-3ECC1876850A}"/>
              </a:ext>
            </a:extLst>
          </p:cNvPr>
          <p:cNvSpPr txBox="1"/>
          <p:nvPr/>
        </p:nvSpPr>
        <p:spPr>
          <a:xfrm>
            <a:off x="2644" y="1807099"/>
            <a:ext cx="913652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new, but an essential reminder: 1. “faith and works go together”;   2. Jesus is returning</a:t>
            </a:r>
            <a:endParaRPr lang="en-AU" sz="17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5832E8C-89FC-F646-811A-B30AE49FC347}"/>
              </a:ext>
            </a:extLst>
          </p:cNvPr>
          <p:cNvSpPr txBox="1"/>
          <p:nvPr/>
        </p:nvSpPr>
        <p:spPr>
          <a:xfrm>
            <a:off x="-4528" y="2125271"/>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transfiguration  ––  a glimpse of the glory &amp; Power of Jesus at 2</a:t>
            </a:r>
            <a:r>
              <a:rPr lang="en-AU" sz="2000" baseline="30000" dirty="0">
                <a:solidFill>
                  <a:srgbClr val="FFFF00"/>
                </a:solidFill>
                <a:latin typeface="Times New Roman" panose="02020603050405020304" pitchFamily="18" charset="0"/>
                <a:cs typeface="Times New Roman" panose="02020603050405020304" pitchFamily="18" charset="0"/>
              </a:rPr>
              <a:t>nd</a:t>
            </a:r>
            <a:r>
              <a:rPr lang="en-AU" sz="2000" dirty="0">
                <a:solidFill>
                  <a:srgbClr val="FFFF00"/>
                </a:solidFill>
                <a:latin typeface="Times New Roman" panose="02020603050405020304" pitchFamily="18" charset="0"/>
                <a:cs typeface="Times New Roman" panose="02020603050405020304" pitchFamily="18" charset="0"/>
              </a:rPr>
              <a:t> coming</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EE93D49-5C36-794C-9E37-43D37FF54BD8}"/>
              </a:ext>
            </a:extLst>
          </p:cNvPr>
          <p:cNvSpPr txBox="1"/>
          <p:nvPr/>
        </p:nvSpPr>
        <p:spPr>
          <a:xfrm>
            <a:off x="16605" y="3545157"/>
            <a:ext cx="9136527" cy="615553"/>
          </a:xfrm>
          <a:prstGeom prst="rect">
            <a:avLst/>
          </a:prstGeom>
          <a:noFill/>
          <a:ln>
            <a:noFill/>
          </a:ln>
        </p:spPr>
        <p:txBody>
          <a:bodyPr wrap="square" rtlCol="0">
            <a:spAutoFit/>
          </a:bodyPr>
          <a:lstStyle/>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1</a:t>
            </a:r>
            <a:r>
              <a:rPr lang="en-AU" sz="1700" baseline="30000" dirty="0">
                <a:solidFill>
                  <a:schemeClr val="bg1"/>
                </a:solidFill>
                <a:latin typeface="Times New Roman" panose="02020603050405020304" pitchFamily="18" charset="0"/>
                <a:cs typeface="Times New Roman" panose="02020603050405020304" pitchFamily="18" charset="0"/>
              </a:rPr>
              <a:t>st</a:t>
            </a:r>
            <a:r>
              <a:rPr lang="en-AU" sz="1700" dirty="0">
                <a:solidFill>
                  <a:schemeClr val="bg1"/>
                </a:solidFill>
                <a:latin typeface="Times New Roman" panose="02020603050405020304" pitchFamily="18" charset="0"/>
                <a:cs typeface="Times New Roman" panose="02020603050405020304" pitchFamily="18" charset="0"/>
              </a:rPr>
              <a:t> coming – Jesus the suffering servant to save us from our sins</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2</a:t>
            </a:r>
            <a:r>
              <a:rPr lang="en-AU" sz="1700" baseline="30000" dirty="0">
                <a:solidFill>
                  <a:schemeClr val="bg1"/>
                </a:solidFill>
                <a:latin typeface="Times New Roman" panose="02020603050405020304" pitchFamily="18" charset="0"/>
                <a:cs typeface="Times New Roman" panose="02020603050405020304" pitchFamily="18" charset="0"/>
              </a:rPr>
              <a:t>nd</a:t>
            </a:r>
            <a:r>
              <a:rPr lang="en-AU" sz="1700" dirty="0">
                <a:solidFill>
                  <a:schemeClr val="bg1"/>
                </a:solidFill>
                <a:latin typeface="Times New Roman" panose="02020603050405020304" pitchFamily="18" charset="0"/>
                <a:cs typeface="Times New Roman" panose="02020603050405020304" pitchFamily="18" charset="0"/>
              </a:rPr>
              <a:t> coming – Jesus will come as righteous judge</a:t>
            </a:r>
          </a:p>
        </p:txBody>
      </p:sp>
    </p:spTree>
    <p:extLst>
      <p:ext uri="{BB962C8B-B14F-4D97-AF65-F5344CB8AC3E}">
        <p14:creationId xmlns:p14="http://schemas.microsoft.com/office/powerpoint/2010/main" val="115127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Return of Jesus  ––  Something to be Reminded of</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4528" y="313476"/>
            <a:ext cx="9148528" cy="1200329"/>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By faith, saved from sin &amp; escaped corruption of the world that comes from sinful desire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Bound for glory with Jesus Christ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Therefore, make every effort to supplement faith with virtue </a:t>
            </a:r>
            <a:br>
              <a:rPr lang="en-AU" dirty="0">
                <a:solidFill>
                  <a:schemeClr val="bg1"/>
                </a:solidFill>
                <a:latin typeface="Times New Roman" panose="02020603050405020304" pitchFamily="18" charset="0"/>
                <a:cs typeface="Times New Roman" panose="02020603050405020304" pitchFamily="18" charset="0"/>
              </a:rPr>
            </a:br>
            <a:r>
              <a:rPr lang="en-AU" dirty="0">
                <a:solidFill>
                  <a:schemeClr val="bg1"/>
                </a:solidFill>
                <a:latin typeface="Times New Roman" panose="02020603050405020304" pitchFamily="18" charset="0"/>
                <a:cs typeface="Times New Roman" panose="02020603050405020304" pitchFamily="18" charset="0"/>
              </a:rPr>
              <a:t>(Live the life of righteousness we are saved to)</a:t>
            </a:r>
          </a:p>
        </p:txBody>
      </p:sp>
      <p:sp>
        <p:nvSpPr>
          <p:cNvPr id="19" name="TextBox 18">
            <a:extLst>
              <a:ext uri="{FF2B5EF4-FFF2-40B4-BE49-F238E27FC236}">
                <a16:creationId xmlns:a16="http://schemas.microsoft.com/office/drawing/2014/main" id="{414380F0-F9E8-D144-84CA-45168918791F}"/>
              </a:ext>
            </a:extLst>
          </p:cNvPr>
          <p:cNvSpPr txBox="1"/>
          <p:nvPr/>
        </p:nvSpPr>
        <p:spPr>
          <a:xfrm>
            <a:off x="-4528" y="1497057"/>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A 2</a:t>
            </a:r>
            <a:r>
              <a:rPr lang="en-AU" sz="2000" baseline="30000" dirty="0">
                <a:solidFill>
                  <a:srgbClr val="FFFF00"/>
                </a:solidFill>
                <a:latin typeface="Times New Roman" panose="02020603050405020304" pitchFamily="18" charset="0"/>
                <a:cs typeface="Times New Roman" panose="02020603050405020304" pitchFamily="18" charset="0"/>
              </a:rPr>
              <a:t>nd</a:t>
            </a:r>
            <a:r>
              <a:rPr lang="en-AU" sz="2000" dirty="0">
                <a:solidFill>
                  <a:srgbClr val="FFFF00"/>
                </a:solidFill>
                <a:latin typeface="Times New Roman" panose="02020603050405020304" pitchFamily="18" charset="0"/>
                <a:cs typeface="Times New Roman" panose="02020603050405020304" pitchFamily="18" charset="0"/>
              </a:rPr>
              <a:t> reason for living righteously – Because Jesus is returning (we know not when)</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22" name="TextBox 21">
            <a:extLst>
              <a:ext uri="{FF2B5EF4-FFF2-40B4-BE49-F238E27FC236}">
                <a16:creationId xmlns:a16="http://schemas.microsoft.com/office/drawing/2014/main" id="{9ECF83B1-3082-FF4D-B83B-3ECC1876850A}"/>
              </a:ext>
            </a:extLst>
          </p:cNvPr>
          <p:cNvSpPr txBox="1"/>
          <p:nvPr/>
        </p:nvSpPr>
        <p:spPr>
          <a:xfrm>
            <a:off x="2644" y="1807099"/>
            <a:ext cx="9136527"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Nothing new, but an essential reminder: 1. “faith and works go together”;   2. Jesus is returning</a:t>
            </a:r>
            <a:endParaRPr lang="en-AU" sz="1700" dirty="0">
              <a:solidFill>
                <a:schemeClr val="bg1"/>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55832E8C-89FC-F646-811A-B30AE49FC347}"/>
              </a:ext>
            </a:extLst>
          </p:cNvPr>
          <p:cNvSpPr txBox="1"/>
          <p:nvPr/>
        </p:nvSpPr>
        <p:spPr>
          <a:xfrm>
            <a:off x="-4528" y="2125271"/>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transfiguration  ––  a glimpse of the glory &amp; Power of Jesus at 2</a:t>
            </a:r>
            <a:r>
              <a:rPr lang="en-AU" sz="2000" baseline="30000" dirty="0">
                <a:solidFill>
                  <a:srgbClr val="FFFF00"/>
                </a:solidFill>
                <a:latin typeface="Times New Roman" panose="02020603050405020304" pitchFamily="18" charset="0"/>
                <a:cs typeface="Times New Roman" panose="02020603050405020304" pitchFamily="18" charset="0"/>
              </a:rPr>
              <a:t>nd</a:t>
            </a:r>
            <a:r>
              <a:rPr lang="en-AU" sz="2000" dirty="0">
                <a:solidFill>
                  <a:srgbClr val="FFFF00"/>
                </a:solidFill>
                <a:latin typeface="Times New Roman" panose="02020603050405020304" pitchFamily="18" charset="0"/>
                <a:cs typeface="Times New Roman" panose="02020603050405020304" pitchFamily="18" charset="0"/>
              </a:rPr>
              <a:t> coming</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EE93D49-5C36-794C-9E37-43D37FF54BD8}"/>
              </a:ext>
            </a:extLst>
          </p:cNvPr>
          <p:cNvSpPr txBox="1"/>
          <p:nvPr/>
        </p:nvSpPr>
        <p:spPr>
          <a:xfrm>
            <a:off x="1259632" y="2409292"/>
            <a:ext cx="6067563" cy="615553"/>
          </a:xfrm>
          <a:prstGeom prst="rect">
            <a:avLst/>
          </a:prstGeom>
          <a:noFill/>
          <a:ln>
            <a:noFill/>
          </a:ln>
        </p:spPr>
        <p:txBody>
          <a:bodyPr wrap="square" rtlCol="0">
            <a:spAutoFit/>
          </a:bodyPr>
          <a:lstStyle/>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1</a:t>
            </a:r>
            <a:r>
              <a:rPr lang="en-AU" sz="1700" baseline="30000" dirty="0">
                <a:solidFill>
                  <a:schemeClr val="bg1"/>
                </a:solidFill>
                <a:latin typeface="Times New Roman" panose="02020603050405020304" pitchFamily="18" charset="0"/>
                <a:cs typeface="Times New Roman" panose="02020603050405020304" pitchFamily="18" charset="0"/>
              </a:rPr>
              <a:t>st</a:t>
            </a:r>
            <a:r>
              <a:rPr lang="en-AU" sz="1700" dirty="0">
                <a:solidFill>
                  <a:schemeClr val="bg1"/>
                </a:solidFill>
                <a:latin typeface="Times New Roman" panose="02020603050405020304" pitchFamily="18" charset="0"/>
                <a:cs typeface="Times New Roman" panose="02020603050405020304" pitchFamily="18" charset="0"/>
              </a:rPr>
              <a:t> coming – Jesus the suffering servant to save us from our sins</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2</a:t>
            </a:r>
            <a:r>
              <a:rPr lang="en-AU" sz="1700" baseline="30000" dirty="0">
                <a:solidFill>
                  <a:schemeClr val="bg1"/>
                </a:solidFill>
                <a:latin typeface="Times New Roman" panose="02020603050405020304" pitchFamily="18" charset="0"/>
                <a:cs typeface="Times New Roman" panose="02020603050405020304" pitchFamily="18" charset="0"/>
              </a:rPr>
              <a:t>nd</a:t>
            </a:r>
            <a:r>
              <a:rPr lang="en-AU" sz="1700" dirty="0">
                <a:solidFill>
                  <a:schemeClr val="bg1"/>
                </a:solidFill>
                <a:latin typeface="Times New Roman" panose="02020603050405020304" pitchFamily="18" charset="0"/>
                <a:cs typeface="Times New Roman" panose="02020603050405020304" pitchFamily="18" charset="0"/>
              </a:rPr>
              <a:t> coming – Jesus will come as righteous judge</a:t>
            </a:r>
          </a:p>
        </p:txBody>
      </p:sp>
      <p:sp>
        <p:nvSpPr>
          <p:cNvPr id="9" name="Rectangle 8">
            <a:extLst>
              <a:ext uri="{FF2B5EF4-FFF2-40B4-BE49-F238E27FC236}">
                <a16:creationId xmlns:a16="http://schemas.microsoft.com/office/drawing/2014/main" id="{007D8596-B38F-4143-BA2D-107BD703CEA9}"/>
              </a:ext>
            </a:extLst>
          </p:cNvPr>
          <p:cNvSpPr/>
          <p:nvPr/>
        </p:nvSpPr>
        <p:spPr>
          <a:xfrm>
            <a:off x="610375" y="3011516"/>
            <a:ext cx="7366075"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19 </a:t>
            </a:r>
            <a:r>
              <a:rPr lang="en-AU" dirty="0">
                <a:latin typeface="Comic Sans MS" panose="030F0902030302020204" pitchFamily="66" charset="0"/>
                <a:ea typeface="Times New Roman" panose="02020603050405020304" pitchFamily="18" charset="0"/>
                <a:cs typeface="Times New Roman" panose="02020603050405020304" pitchFamily="18" charset="0"/>
              </a:rPr>
              <a:t>And we have the prophetic word </a:t>
            </a:r>
            <a:r>
              <a:rPr lang="en-AU" u="sng" dirty="0">
                <a:latin typeface="Comic Sans MS" panose="030F0902030302020204" pitchFamily="66" charset="0"/>
                <a:ea typeface="Times New Roman" panose="02020603050405020304" pitchFamily="18" charset="0"/>
                <a:cs typeface="Times New Roman" panose="02020603050405020304" pitchFamily="18" charset="0"/>
              </a:rPr>
              <a:t>more fully confirmed</a:t>
            </a:r>
            <a:r>
              <a:rPr lang="en-AU" dirty="0">
                <a:latin typeface="Comic Sans MS" panose="030F0902030302020204" pitchFamily="66" charset="0"/>
                <a:ea typeface="Times New Roman" panose="02020603050405020304" pitchFamily="18" charset="0"/>
                <a:cs typeface="Times New Roman" panose="02020603050405020304" pitchFamily="18" charset="0"/>
              </a:rPr>
              <a:t>, to which you will do well to pay attention as to a lamp shining in a dark place, until the day dawns and the morning star rises in your hearts,</a:t>
            </a:r>
            <a:r>
              <a:rPr lang="en-AU" dirty="0"/>
              <a:t> </a:t>
            </a:r>
            <a:endParaRPr lang="en-AU" dirty="0">
              <a:latin typeface="Comic Sans MS" panose="030F0902030302020204" pitchFamily="66" charset="0"/>
              <a:ea typeface="Times New Roman" panose="02020603050405020304" pitchFamily="18" charset="0"/>
            </a:endParaRPr>
          </a:p>
        </p:txBody>
      </p:sp>
      <p:sp>
        <p:nvSpPr>
          <p:cNvPr id="10" name="TextBox 9">
            <a:extLst>
              <a:ext uri="{FF2B5EF4-FFF2-40B4-BE49-F238E27FC236}">
                <a16:creationId xmlns:a16="http://schemas.microsoft.com/office/drawing/2014/main" id="{092AAAC2-618B-CF4B-A266-69B2E00DC7B1}"/>
              </a:ext>
            </a:extLst>
          </p:cNvPr>
          <p:cNvSpPr txBox="1"/>
          <p:nvPr/>
        </p:nvSpPr>
        <p:spPr>
          <a:xfrm>
            <a:off x="2452" y="3947091"/>
            <a:ext cx="9136527"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Messianic Prophecies (Old Testament &amp; Words of Jesus) – a lamp shining in the dark</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64E6E6B5-5ECA-7741-8B5F-CD30D7C4FD47}"/>
              </a:ext>
            </a:extLst>
          </p:cNvPr>
          <p:cNvSpPr txBox="1"/>
          <p:nvPr/>
        </p:nvSpPr>
        <p:spPr>
          <a:xfrm>
            <a:off x="17165" y="4259033"/>
            <a:ext cx="9114834" cy="1138773"/>
          </a:xfrm>
          <a:prstGeom prst="rect">
            <a:avLst/>
          </a:prstGeom>
          <a:noFill/>
          <a:ln>
            <a:noFill/>
          </a:ln>
        </p:spPr>
        <p:txBody>
          <a:bodyPr wrap="square" rtlCol="0">
            <a:spAutoFit/>
          </a:bodyPr>
          <a:lstStyle/>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Reminding us of the return of Jesus.  God has everything in control</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2</a:t>
            </a:r>
            <a:r>
              <a:rPr lang="en-AU" sz="1700" baseline="30000" dirty="0">
                <a:solidFill>
                  <a:schemeClr val="bg1"/>
                </a:solidFill>
                <a:latin typeface="Times New Roman" panose="02020603050405020304" pitchFamily="18" charset="0"/>
                <a:cs typeface="Times New Roman" panose="02020603050405020304" pitchFamily="18" charset="0"/>
              </a:rPr>
              <a:t>nd</a:t>
            </a:r>
            <a:r>
              <a:rPr lang="en-AU" sz="1700" dirty="0">
                <a:solidFill>
                  <a:schemeClr val="bg1"/>
                </a:solidFill>
                <a:latin typeface="Times New Roman" panose="02020603050405020304" pitchFamily="18" charset="0"/>
                <a:cs typeface="Times New Roman" panose="02020603050405020304" pitchFamily="18" charset="0"/>
              </a:rPr>
              <a:t> coming involves us.  Our resurrection &amp; glorification</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True prophecy (scriptural) not made up by man – from God &amp; not open to our interpretation</a:t>
            </a:r>
          </a:p>
          <a:p>
            <a:pPr marL="182563" indent="-182563">
              <a:buFont typeface="Arial" panose="020B0604020202020204" pitchFamily="34" charset="0"/>
              <a:buChar char="•"/>
            </a:pPr>
            <a:r>
              <a:rPr lang="en-AU" sz="1700" dirty="0">
                <a:solidFill>
                  <a:schemeClr val="bg1"/>
                </a:solidFill>
                <a:latin typeface="Times New Roman" panose="02020603050405020304" pitchFamily="18" charset="0"/>
                <a:cs typeface="Times New Roman" panose="02020603050405020304" pitchFamily="18" charset="0"/>
              </a:rPr>
              <a:t>We can trust the Scriptures – Word of God, tested and confirmed</a:t>
            </a:r>
          </a:p>
        </p:txBody>
      </p:sp>
    </p:spTree>
    <p:extLst>
      <p:ext uri="{BB962C8B-B14F-4D97-AF65-F5344CB8AC3E}">
        <p14:creationId xmlns:p14="http://schemas.microsoft.com/office/powerpoint/2010/main" val="2688740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uiExpand="1"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129742</TotalTime>
  <Words>1573</Words>
  <Application>Microsoft Macintosh PowerPoint</Application>
  <PresentationFormat>On-screen Show (16:10)</PresentationFormat>
  <Paragraphs>70</Paragraphs>
  <Slides>10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2225</cp:revision>
  <cp:lastPrinted>2021-07-22T03:56:15Z</cp:lastPrinted>
  <dcterms:created xsi:type="dcterms:W3CDTF">2016-11-04T06:28:01Z</dcterms:created>
  <dcterms:modified xsi:type="dcterms:W3CDTF">2021-07-22T04:01:15Z</dcterms:modified>
</cp:coreProperties>
</file>